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4"/>
  </p:notesMasterIdLst>
  <p:handoutMasterIdLst>
    <p:handoutMasterId r:id="rId45"/>
  </p:handoutMasterIdLst>
  <p:sldIdLst>
    <p:sldId id="259" r:id="rId2"/>
    <p:sldId id="292" r:id="rId3"/>
    <p:sldId id="294" r:id="rId4"/>
    <p:sldId id="297" r:id="rId5"/>
    <p:sldId id="288" r:id="rId6"/>
    <p:sldId id="298" r:id="rId7"/>
    <p:sldId id="299" r:id="rId8"/>
    <p:sldId id="291" r:id="rId9"/>
    <p:sldId id="290" r:id="rId10"/>
    <p:sldId id="265" r:id="rId11"/>
    <p:sldId id="286" r:id="rId12"/>
    <p:sldId id="269" r:id="rId13"/>
    <p:sldId id="300" r:id="rId14"/>
    <p:sldId id="301" r:id="rId15"/>
    <p:sldId id="302" r:id="rId16"/>
    <p:sldId id="289" r:id="rId17"/>
    <p:sldId id="303" r:id="rId18"/>
    <p:sldId id="272" r:id="rId19"/>
    <p:sldId id="304" r:id="rId20"/>
    <p:sldId id="305" r:id="rId21"/>
    <p:sldId id="273" r:id="rId22"/>
    <p:sldId id="306" r:id="rId23"/>
    <p:sldId id="307" r:id="rId24"/>
    <p:sldId id="274" r:id="rId25"/>
    <p:sldId id="308" r:id="rId26"/>
    <p:sldId id="309" r:id="rId27"/>
    <p:sldId id="310" r:id="rId28"/>
    <p:sldId id="270" r:id="rId29"/>
    <p:sldId id="275" r:id="rId30"/>
    <p:sldId id="277" r:id="rId31"/>
    <p:sldId id="278" r:id="rId32"/>
    <p:sldId id="266" r:id="rId33"/>
    <p:sldId id="279" r:id="rId34"/>
    <p:sldId id="280" r:id="rId35"/>
    <p:sldId id="264" r:id="rId36"/>
    <p:sldId id="282" r:id="rId37"/>
    <p:sldId id="261" r:id="rId38"/>
    <p:sldId id="285" r:id="rId39"/>
    <p:sldId id="283" r:id="rId40"/>
    <p:sldId id="287" r:id="rId41"/>
    <p:sldId id="284" r:id="rId42"/>
    <p:sldId id="26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6496" autoAdjust="0"/>
  </p:normalViewPr>
  <p:slideViewPr>
    <p:cSldViewPr>
      <p:cViewPr varScale="1">
        <p:scale>
          <a:sx n="63" d="100"/>
          <a:sy n="63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222536-2D00-4BAC-9CEF-E54D724DF80E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537E56-F8A6-4867-80EE-B510311CF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0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18C414-DB79-4DCE-85F9-5796E1C22476}" type="datetimeFigureOut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1729A-BDFC-4E11-A1A3-6798CAEE7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0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0315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631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12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62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6108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2614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797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929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985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4666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079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This information is not in the textbook. However, it supports instruction of the following GPS: </a:t>
            </a:r>
          </a:p>
          <a:p>
            <a:pPr>
              <a:spcBef>
                <a:spcPct val="0"/>
              </a:spcBef>
            </a:pPr>
            <a:r>
              <a:rPr lang="en-US" smtClean="0"/>
              <a:t>SS8G1a. Georgia’s location in the southeast, nation, continent, and hemisphere. </a:t>
            </a:r>
          </a:p>
        </p:txBody>
      </p:sp>
    </p:spTree>
    <p:extLst>
      <p:ext uri="{BB962C8B-B14F-4D97-AF65-F5344CB8AC3E}">
        <p14:creationId xmlns:p14="http://schemas.microsoft.com/office/powerpoint/2010/main" val="183476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15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6777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575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1373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5782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5598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5144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543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This information is not in the textbook. However, it supports instruction of the following GPS: </a:t>
            </a:r>
          </a:p>
          <a:p>
            <a:pPr>
              <a:spcBef>
                <a:spcPct val="0"/>
              </a:spcBef>
            </a:pPr>
            <a:r>
              <a:rPr lang="en-US" smtClean="0"/>
              <a:t>SS8G1a. Georgia’s location in the southeast, nation, continent, and hemisphere. </a:t>
            </a:r>
          </a:p>
        </p:txBody>
      </p:sp>
    </p:spTree>
    <p:extLst>
      <p:ext uri="{BB962C8B-B14F-4D97-AF65-F5344CB8AC3E}">
        <p14:creationId xmlns:p14="http://schemas.microsoft.com/office/powerpoint/2010/main" val="184938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This information is not in the textbook. However, it supports instruction of the following GPS: </a:t>
            </a:r>
          </a:p>
          <a:p>
            <a:pPr>
              <a:spcBef>
                <a:spcPct val="0"/>
              </a:spcBef>
            </a:pPr>
            <a:r>
              <a:rPr lang="en-US" smtClean="0"/>
              <a:t>SS8G1a. Georgia’s location in the southeast, nation, continent, and hemisphere. </a:t>
            </a:r>
          </a:p>
        </p:txBody>
      </p:sp>
    </p:spTree>
    <p:extLst>
      <p:ext uri="{BB962C8B-B14F-4D97-AF65-F5344CB8AC3E}">
        <p14:creationId xmlns:p14="http://schemas.microsoft.com/office/powerpoint/2010/main" val="215487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441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471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09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528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Instructional</a:t>
            </a:r>
            <a:r>
              <a:rPr lang="en-US" baseline="0" dirty="0" smtClean="0"/>
              <a:t> Approach:  Have the students create a picture to put on the map to help them remember the region. (i.e. apple for Ridge and Valley, crops for Coastal Plain, etc.)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D936-F486-417A-8EC8-053B3BF3D8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F02B-21E7-4C86-8A4A-AAD08C5CC163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039CF-7E08-421E-B2CD-560918035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9BE7F-60D5-4D77-952A-BBBEB3A417A4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A7E5-CE65-4DAA-A5EE-24BE13DAB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93CB3-68FB-4B23-AB40-A56CD0745FBC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B6FA-EB33-4ACA-AF2B-04FCA6DA4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3039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agse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090759">
            <a:off x="135052" y="5772148"/>
            <a:ext cx="838200" cy="85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E1AD-C180-46AF-B425-1EBF9DC2422D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0FB1-288D-4E6B-8D6E-7CD3CEB6F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7CB5-4C9E-4E18-9102-3D95FA4E16B6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50E6-F361-413E-852E-E794892A9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agsea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090759">
            <a:off x="135052" y="5772148"/>
            <a:ext cx="838200" cy="85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E8C1-0C3D-4FDC-8CD7-E38B899A7B98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635D-112C-45D5-931D-D4FCA3DAF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BB5BF-FDE5-40C9-A928-31000331DEF4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C5DE-FD0E-4C34-A09A-006608375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F997-8B95-4C4C-B7E0-F13809A7E814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8679-4319-4CF2-9A47-964DC7FC7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C624-FF78-4358-8BC2-4915385A3073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2C8-5930-417C-A7A8-153D4A48B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539F-0D0A-4E42-8AC9-C750D01BBF4B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8694-6A35-4133-ABDC-D95C3D434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9D400-4863-405E-B885-6B85E96A4336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16FE-396E-4E11-AB47-43A7CC43D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BBC51-2361-4619-82F1-57B0FB85DEB3}" type="datetime1">
              <a:rPr lang="en-US"/>
              <a:pPr>
                <a:defRPr/>
              </a:pPr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BA29553-0534-4C06-A878-724384181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11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12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encyclopedia.org/nge/Multimedia.jsp?id=m-207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iainfo.galileo.usg.edu/photogallery/thumbnails/blueridge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hyperlink" Target="http://gastateparks.org/net/content/image.aspx?imageid=113769&amp;s=46.0.1.5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a.edu/csrags/fall-lin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iainfo.galileo.usg.edu/photogallery/thumbnails/coastalplain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eorgiainfo.galileo.usg.edu/photogallery/thumbnails/chattahoochee.ht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iainfo.galileo.usg.edu/photogallery/thumbnails/savannahriver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iainfo.galileo.usg.edu/photogallery/thumbnails/coastalmarshlands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rgiainfo.galileo.usg.edu/photogallery/htmpages/mosstree.htm" TargetMode="External"/><Relationship Id="rId5" Type="http://schemas.openxmlformats.org/officeDocument/2006/relationships/hyperlink" Target="http://georgiainfo.galileo.usg.edu/photogallery/htmpages/coastaltrees2.htm" TargetMode="External"/><Relationship Id="rId4" Type="http://schemas.openxmlformats.org/officeDocument/2006/relationships/hyperlink" Target="http://georgiainfo.galileo.usg.edu/photogallery/thumbnails/beach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iainfo.galileo.usg.edu/photogallery/thumbnails/okefenokee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t="-3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804863"/>
            <a:ext cx="6837363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00200" y="4495800"/>
            <a:ext cx="5715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Chapter 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Georgia’s Land and Climate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© 2010 Clairmont Press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Section 1: Georgia’s Geographic Regions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Georgia has five regions: Appalachian Plateau, Ridge and Valley area, Blue Ridge Mountains, Piedmont, and Coastal Plain.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Soil, physical features, and climate differ in these regions.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Differences affect the plant and animal life as well as the history of the region.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Differences affect how people earn a living as well as where people live.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13A3B-70D8-42C5-94B7-820FFCB5510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2971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3048000" cy="2514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Georgia’s Geographic Regions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C26AB-E23D-4F9F-8AEF-7B1B531CE10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Content Placeholder 7" descr="georgia_region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05200" y="228600"/>
            <a:ext cx="4800600" cy="594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4343400" cy="6019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Cuts through the northwest </a:t>
            </a:r>
            <a:r>
              <a:rPr lang="en-US" dirty="0"/>
              <a:t>c</a:t>
            </a:r>
            <a:r>
              <a:rPr lang="en-US" dirty="0" smtClean="0"/>
              <a:t>orner of GA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corner is known as TAG because it is where GA touches TN and 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 is known for high, scenic bluffs of relative flat lands overlooking wide, beautiful valleys. However it is the least traveled part of the state.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Many caves due to limestone underground.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Cloudland Canyon State Park</a:t>
            </a:r>
            <a:r>
              <a:rPr lang="en-US" dirty="0" smtClean="0"/>
              <a:t> is in this region.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Lookout Mountain and</a:t>
            </a:r>
            <a:r>
              <a:rPr lang="en-US" dirty="0"/>
              <a:t> Chickamauga</a:t>
            </a:r>
            <a:r>
              <a:rPr lang="en-US" dirty="0" smtClean="0"/>
              <a:t> - major cities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Appalachian Plateau Region</a:t>
            </a:r>
            <a:endParaRPr lang="en-US" dirty="0"/>
          </a:p>
        </p:txBody>
      </p:sp>
      <p:pic>
        <p:nvPicPr>
          <p:cNvPr id="7" name="Picture 2" descr="4CA7494F-D236-4FF8-9613-D8F9367336B0@bellso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11557" y="1447800"/>
            <a:ext cx="365300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F3A59-BFD9-45FC-A6A9-E1FDEFFA701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562600" y="22098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21" name="Shape 221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rPr sz="6600" dirty="0"/>
              <a:t>Appalachian Plateau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sz="half" idx="1"/>
          </p:nvPr>
        </p:nvSpPr>
        <p:spPr>
          <a:xfrm>
            <a:off x="701513" y="3138522"/>
            <a:ext cx="7804548" cy="31167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7526" indent="-287526" defTabSz="377890">
              <a:spcBef>
                <a:spcPts val="2672"/>
              </a:spcBef>
              <a:defRPr sz="331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Due to its higher elevation, temperatures are cooler in this region year round. </a:t>
            </a:r>
          </a:p>
          <a:p>
            <a:pPr marL="287526" indent="-287526" defTabSz="377890">
              <a:spcBef>
                <a:spcPts val="2672"/>
              </a:spcBef>
              <a:defRPr sz="331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In the summer, temperatures reach the 80s or 90s. In the winter, temperatures range between 20 and 40 degrees. </a:t>
            </a:r>
          </a:p>
          <a:p>
            <a:pPr marL="287526" indent="-287526" defTabSz="377890">
              <a:spcBef>
                <a:spcPts val="2672"/>
              </a:spcBef>
              <a:defRPr sz="331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This region also averages up to 5 inches of snow during winter months. </a:t>
            </a:r>
          </a:p>
        </p:txBody>
      </p:sp>
      <p:pic>
        <p:nvPicPr>
          <p:cNvPr id="22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5122" y="1254326"/>
            <a:ext cx="2433753" cy="188419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17682117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29" name="Shape 229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rPr sz="6600" dirty="0" smtClean="0"/>
              <a:t>Appalachian </a:t>
            </a:r>
            <a:r>
              <a:rPr sz="6600" dirty="0"/>
              <a:t>Plateau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sz="half" idx="1"/>
          </p:nvPr>
        </p:nvSpPr>
        <p:spPr>
          <a:xfrm>
            <a:off x="4273819" y="1707481"/>
            <a:ext cx="4367657" cy="442019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The Appalachian Plateau region provides the state’s only deposits of coal. </a:t>
            </a:r>
          </a:p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In addition to the coal industry, this region focuses on tourism and forestry. </a:t>
            </a:r>
          </a:p>
        </p:txBody>
      </p:sp>
      <p:pic>
        <p:nvPicPr>
          <p:cNvPr id="23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441" y="2910000"/>
            <a:ext cx="3016700" cy="201515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237977603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51" name="Shape 251"/>
          <p:cNvSpPr/>
          <p:nvPr/>
        </p:nvSpPr>
        <p:spPr>
          <a:xfrm>
            <a:off x="531834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rPr sz="6000" dirty="0"/>
              <a:t>Ridge And Valley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3303068" y="1404522"/>
            <a:ext cx="5338408" cy="5026108"/>
          </a:xfrm>
          <a:prstGeom prst="rect">
            <a:avLst/>
          </a:prstGeom>
        </p:spPr>
        <p:txBody>
          <a:bodyPr/>
          <a:lstStyle/>
          <a:p>
            <a:pPr marL="303152" indent="-303152" defTabSz="398428">
              <a:spcBef>
                <a:spcPts val="2812"/>
              </a:spcBef>
              <a:defRPr sz="349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The Ridge and Valley region is located in northern Georgia between the Appalachian Plateau and Blue Ridge regions. </a:t>
            </a:r>
          </a:p>
          <a:p>
            <a:pPr marL="303152" indent="-303152" defTabSz="398428">
              <a:spcBef>
                <a:spcPts val="2812"/>
              </a:spcBef>
              <a:defRPr sz="349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This region has high narrow ridges, separated by low fertile valleys. </a:t>
            </a:r>
          </a:p>
          <a:p>
            <a:pPr marL="303152" indent="-303152" defTabSz="398428">
              <a:spcBef>
                <a:spcPts val="2812"/>
              </a:spcBef>
              <a:defRPr sz="349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The climate of the Ridge and Valley region is very similar to that of the Appalachian Plateau. Snow and ice are likely during the winter months.  </a:t>
            </a:r>
          </a:p>
        </p:txBody>
      </p:sp>
      <p:pic>
        <p:nvPicPr>
          <p:cNvPr id="254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606" y="4205717"/>
            <a:ext cx="2630028" cy="1972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ng"/>
          <p:cNvPicPr>
            <a:picLocks noChangeAspect="1"/>
          </p:cNvPicPr>
          <p:nvPr/>
        </p:nvPicPr>
        <p:blipFill>
          <a:blip r:embed="rId5">
            <a:extLst/>
          </a:blip>
          <a:srcRect l="19631" r="20640"/>
          <a:stretch>
            <a:fillRect/>
          </a:stretch>
        </p:blipFill>
        <p:spPr>
          <a:xfrm>
            <a:off x="890894" y="1353931"/>
            <a:ext cx="2117396" cy="265878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8436580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572000" cy="563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Valleys have fertile land good for farming. Lots of Hickory, Oak, and Pine trees. Open land is mainly used for pasture for cattle.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Roads and streams follow the valleys. A few roads cross the ridges to connect roads in the valleys.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Rome Georgia is located here and is home to Berry College.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72026-48E8-47A1-A839-0F2671A5C0E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Ridge and Valley Region</a:t>
            </a:r>
            <a:endParaRPr lang="en-US" dirty="0"/>
          </a:p>
        </p:txBody>
      </p:sp>
      <p:pic>
        <p:nvPicPr>
          <p:cNvPr id="9" name="Picture 2" descr="4CA7494F-D236-4FF8-9613-D8F9367336B0@bellso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40357" y="764657"/>
            <a:ext cx="2027443" cy="251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5943600" y="27432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5" descr="romeclockt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34" y="3564498"/>
            <a:ext cx="2344994" cy="30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828800"/>
            <a:ext cx="800735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Agricultural products include: soybeans, corn, wheat, and cotton.</a:t>
            </a:r>
          </a:p>
          <a:p>
            <a:r>
              <a:rPr lang="en-US" sz="3600" dirty="0" smtClean="0"/>
              <a:t>Ellijay is the “apple capital” of Ga.</a:t>
            </a:r>
          </a:p>
          <a:p>
            <a:r>
              <a:rPr lang="en-US" sz="3600" dirty="0" smtClean="0"/>
              <a:t>Dalton, </a:t>
            </a:r>
            <a:r>
              <a:rPr lang="en-US" sz="3600" dirty="0" err="1" smtClean="0"/>
              <a:t>Ga</a:t>
            </a:r>
            <a:r>
              <a:rPr lang="en-US" sz="3600" dirty="0" smtClean="0"/>
              <a:t>: Carpet Capital of the World.</a:t>
            </a:r>
          </a:p>
          <a:p>
            <a:r>
              <a:rPr lang="en-US" sz="3600" dirty="0" smtClean="0"/>
              <a:t>Rely on textile and carpeting manufacturing.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512511" cy="1143000"/>
          </a:xfrm>
        </p:spPr>
        <p:txBody>
          <a:bodyPr/>
          <a:lstStyle/>
          <a:p>
            <a:r>
              <a:rPr lang="en-US" dirty="0" smtClean="0"/>
              <a:t>Ridge and Valley</a:t>
            </a:r>
          </a:p>
        </p:txBody>
      </p:sp>
    </p:spTree>
    <p:extLst>
      <p:ext uri="{BB962C8B-B14F-4D97-AF65-F5344CB8AC3E}">
        <p14:creationId xmlns:p14="http://schemas.microsoft.com/office/powerpoint/2010/main" val="14731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4800600" cy="61722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The </a:t>
            </a:r>
            <a:r>
              <a:rPr lang="en-US" sz="3400" dirty="0" smtClean="0">
                <a:hlinkClick r:id="rId3"/>
              </a:rPr>
              <a:t>Blue Ridge</a:t>
            </a:r>
            <a:r>
              <a:rPr lang="en-US" sz="3400" dirty="0" smtClean="0"/>
              <a:t> range is the highest part of the Appalachian Mountains.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The mountains are more rugged and the valleys randomly arranged as compared to the Ridge and Valley region.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Highest rainfall in the state – many rivers start here</a:t>
            </a:r>
            <a:r>
              <a:rPr lang="en-US" sz="3400" dirty="0"/>
              <a:t> </a:t>
            </a:r>
            <a:r>
              <a:rPr lang="en-US" sz="3400" dirty="0" smtClean="0"/>
              <a:t>like the Chattahoochee and Savannah River.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Cooler climate.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err="1" smtClean="0"/>
              <a:t>Brasstown</a:t>
            </a:r>
            <a:r>
              <a:rPr lang="en-US" sz="3400" dirty="0" smtClean="0"/>
              <a:t> Bald (4,784 feet) is tallest mountain.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Appalachian Trail begins here.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Gold has been found in the region, and marble is an important natural resource.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Tourists come to hike, view wildlife, canoe, raft, and enjoy trees in their fall colors.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133A0-59E1-4050-9409-6BEBBF29DBC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Blue Ridge Mountains Region</a:t>
            </a:r>
            <a:endParaRPr lang="en-US" dirty="0"/>
          </a:p>
        </p:txBody>
      </p:sp>
      <p:pic>
        <p:nvPicPr>
          <p:cNvPr id="9" name="Picture 2" descr="4CA7494F-D236-4FF8-9613-D8F9367336B0@bellso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87757" y="1524000"/>
            <a:ext cx="365300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6134100" y="17907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8" name="Shape 298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299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844" y="3827848"/>
            <a:ext cx="4163308" cy="2264839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Blue Ridge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34908" y="1417638"/>
            <a:ext cx="7474184" cy="2932517"/>
          </a:xfrm>
          <a:prstGeom prst="rect">
            <a:avLst/>
          </a:prstGeom>
        </p:spPr>
        <p:txBody>
          <a:bodyPr/>
          <a:lstStyle/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Small farms in this region produce apples, corn and vegetables. </a:t>
            </a:r>
          </a:p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Though mining was a focus of its economy in the past, today the biggest industry for the Blue Ridge region is tourism</a:t>
            </a:r>
            <a:r>
              <a:rPr dirty="0"/>
              <a:t>. </a:t>
            </a:r>
          </a:p>
        </p:txBody>
      </p:sp>
      <p:sp>
        <p:nvSpPr>
          <p:cNvPr id="302" name="Shape 302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  <p:pic>
        <p:nvPicPr>
          <p:cNvPr id="9" name="Picture 10" descr="Tallulah%20Gorge%20Water%20Release-s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43" y="3816755"/>
            <a:ext cx="2006345" cy="22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8462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55" name="Shape 155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Location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dirty="0"/>
              <a:t>To measure the globe, geographers use lines of latitude and longitude. </a:t>
            </a:r>
          </a:p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dirty="0"/>
              <a:t>Lines of latitude measure north and south of the Equator. </a:t>
            </a:r>
          </a:p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dirty="0"/>
              <a:t>Lines of longitude measure east and west of the </a:t>
            </a:r>
            <a:r>
              <a:rPr lang="en-US" smtClean="0"/>
              <a:t>Prime Meridian</a:t>
            </a:r>
            <a:r>
              <a:rPr smtClean="0"/>
              <a:t>. </a:t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3805144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06" name="Shape 306"/>
          <p:cNvSpPr/>
          <p:nvPr/>
        </p:nvSpPr>
        <p:spPr>
          <a:xfrm>
            <a:off x="442452" y="368763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rPr sz="6000" dirty="0"/>
              <a:t>Blue Ridge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sz="half" idx="1"/>
          </p:nvPr>
        </p:nvSpPr>
        <p:spPr>
          <a:xfrm>
            <a:off x="834906" y="3617186"/>
            <a:ext cx="7474184" cy="2310199"/>
          </a:xfrm>
          <a:prstGeom prst="rect">
            <a:avLst/>
          </a:prstGeom>
        </p:spPr>
        <p:txBody>
          <a:bodyPr/>
          <a:lstStyle/>
          <a:p>
            <a:pPr marL="234396" indent="-234396" defTabSz="308063">
              <a:spcBef>
                <a:spcPts val="2180"/>
              </a:spcBef>
              <a:defRPr sz="255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The Appalachian Trail begins in the Blue Ridge region and continues to Maine. </a:t>
            </a:r>
          </a:p>
          <a:p>
            <a:pPr marL="234396" indent="-234396" defTabSz="308063">
              <a:spcBef>
                <a:spcPts val="2180"/>
              </a:spcBef>
              <a:defRPr sz="255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This region earned its name because of the “blue haze” that seems to surround the mountains. </a:t>
            </a:r>
          </a:p>
          <a:p>
            <a:pPr marL="234396" indent="-234396" defTabSz="308063">
              <a:spcBef>
                <a:spcPts val="2180"/>
              </a:spcBef>
              <a:defRPr sz="255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Dahlonega, the site of the United States’ first gold rush, is also located in this region. </a:t>
            </a:r>
          </a:p>
        </p:txBody>
      </p:sp>
      <p:pic>
        <p:nvPicPr>
          <p:cNvPr id="309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0" y="1388142"/>
            <a:ext cx="3119792" cy="217890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  <p:pic>
        <p:nvPicPr>
          <p:cNvPr id="9" name="Picture 5" descr="amicalola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37" y="1116054"/>
            <a:ext cx="1762125" cy="225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kyval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0" y="1079183"/>
            <a:ext cx="1981200" cy="22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677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684213"/>
            <a:ext cx="4572000" cy="61737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Rolling hills between the mountains and Coastal Plain 2</a:t>
            </a:r>
            <a:r>
              <a:rPr lang="en-US" baseline="30000" dirty="0" smtClean="0"/>
              <a:t>nd</a:t>
            </a:r>
            <a:r>
              <a:rPr lang="en-US" dirty="0" smtClean="0"/>
              <a:t> largest physiographic region.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Plentiful granite and clay soil with fertile farms.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Most populous region. Atlanta is located in this region.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Southern boundary is the </a:t>
            </a:r>
            <a:r>
              <a:rPr lang="en-US" dirty="0" smtClean="0">
                <a:hlinkClick r:id="rId3"/>
              </a:rPr>
              <a:t>Fall Line</a:t>
            </a:r>
            <a:r>
              <a:rPr lang="en-US" dirty="0" smtClean="0"/>
              <a:t>: Changes in rock type cause the ground to fall away, creating  waterfalls at the “fall” line across the state</a:t>
            </a:r>
            <a:r>
              <a:rPr lang="en-US" dirty="0"/>
              <a:t> </a:t>
            </a:r>
            <a:r>
              <a:rPr lang="en-US" dirty="0" smtClean="0"/>
              <a:t>– was an </a:t>
            </a:r>
            <a:r>
              <a:rPr lang="en-US" b="1" dirty="0" smtClean="0"/>
              <a:t>ancient shoreline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Cities grew along the Fall Line since ships could navigate from the Atlantic to this point (Augusta, Milledgeville, Macon, Columbus).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2DF7-0A93-441A-9029-08ABF57DD5F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Piedmont Region</a:t>
            </a:r>
            <a:endParaRPr lang="en-US" dirty="0"/>
          </a:p>
        </p:txBody>
      </p:sp>
      <p:pic>
        <p:nvPicPr>
          <p:cNvPr id="9" name="Picture 2" descr="4CA7494F-D236-4FF8-9613-D8F9367336B0@bellso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73349" y="2642290"/>
            <a:ext cx="3058642" cy="3789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5486400" y="33528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5" descr="stonem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0136"/>
            <a:ext cx="2507391" cy="189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29" name="Shape 329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Piedmont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834908" y="1475192"/>
            <a:ext cx="7474184" cy="3436418"/>
          </a:xfrm>
          <a:prstGeom prst="rect">
            <a:avLst/>
          </a:prstGeom>
        </p:spPr>
        <p:txBody>
          <a:bodyPr/>
          <a:lstStyle/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The climate of this region features humid, hot summers and cool winters with a chance of snow. </a:t>
            </a:r>
          </a:p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This region can sometimes experience extreme weather such as tornadoes. </a:t>
            </a:r>
          </a:p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Tornadoes are rotating funnel-shaped columns of air that reach down to the ground from storm clouds. </a:t>
            </a:r>
          </a:p>
        </p:txBody>
      </p:sp>
      <p:pic>
        <p:nvPicPr>
          <p:cNvPr id="332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6307" y="4233224"/>
            <a:ext cx="2535453" cy="190159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  <p:pic>
        <p:nvPicPr>
          <p:cNvPr id="9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3600" y="4410330"/>
            <a:ext cx="2296596" cy="1722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220682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37" name="Shape 337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Piedmont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834908" y="3581400"/>
            <a:ext cx="7474184" cy="2771459"/>
          </a:xfrm>
          <a:prstGeom prst="rect">
            <a:avLst/>
          </a:prstGeom>
        </p:spPr>
        <p:txBody>
          <a:bodyPr/>
          <a:lstStyle/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 Agriculture in this region focuses on crops such as cotton, soybeans, and wheat, as well as the poultry, hog, and beef industry.</a:t>
            </a:r>
          </a:p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400" dirty="0"/>
              <a:t>This region is highly industrialized and focuses on producing many other kinds of products such as textiles, aircrafts and automobiles</a:t>
            </a:r>
            <a:r>
              <a:rPr dirty="0"/>
              <a:t>. </a:t>
            </a:r>
          </a:p>
        </p:txBody>
      </p:sp>
      <p:pic>
        <p:nvPicPr>
          <p:cNvPr id="340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2547" y="1420295"/>
            <a:ext cx="2678906" cy="1955602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224481878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6755" y="685800"/>
            <a:ext cx="5105400" cy="6172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Coastal Plain</a:t>
            </a:r>
            <a:r>
              <a:rPr lang="en-US" dirty="0" smtClean="0"/>
              <a:t> is in the southern half of state and is the largest region.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Region has underground limestone and sandy soil.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Lower coastal plain has Georgia’s barrier islands, 100 miles of coastline, marshes, and the Okefenokee Swamp.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Farming is important to the region’s economy.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Pine trees for lumber and naval stores (chemicals made from pine tree sap often used on ships)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512B8-847E-49BD-AFBF-51BD80C1D2A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Coastal Plain Region</a:t>
            </a:r>
            <a:endParaRPr lang="en-US" dirty="0"/>
          </a:p>
        </p:txBody>
      </p:sp>
      <p:pic>
        <p:nvPicPr>
          <p:cNvPr id="9" name="Picture 2" descr="4CA7494F-D236-4FF8-9613-D8F9367336B0@bellso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90998" y="1219200"/>
            <a:ext cx="365300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5410200" y="48006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66" name="Shape 366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67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46"/>
          <a:stretch>
            <a:fillRect/>
          </a:stretch>
        </p:blipFill>
        <p:spPr>
          <a:xfrm>
            <a:off x="531835" y="2231379"/>
            <a:ext cx="3558132" cy="2850665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Coastal Plain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sz="half" idx="1"/>
          </p:nvPr>
        </p:nvSpPr>
        <p:spPr>
          <a:xfrm>
            <a:off x="4060260" y="1512124"/>
            <a:ext cx="4361511" cy="460384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8149" indent="-278149" defTabSz="365568">
              <a:spcBef>
                <a:spcPts val="2601"/>
              </a:spcBef>
              <a:defRPr sz="3026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 The Coastal Plain has hot, humid summers and mild winters. Snow or ice is very unlikely in this region. </a:t>
            </a:r>
          </a:p>
          <a:p>
            <a:pPr marL="278149" indent="-278149" defTabSz="365568">
              <a:spcBef>
                <a:spcPts val="2601"/>
              </a:spcBef>
              <a:defRPr sz="3026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Tornadoes and Hurricanes are examples of extreme weather in this region. </a:t>
            </a:r>
          </a:p>
          <a:p>
            <a:pPr marL="556299" lvl="1" indent="-278149" defTabSz="365568">
              <a:spcBef>
                <a:spcPts val="2601"/>
              </a:spcBef>
              <a:defRPr sz="3026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Hurricanes are tropical storms with increased wind speed. Large areas of wind rotate around calm center called the “eye”.</a:t>
            </a:r>
          </a:p>
        </p:txBody>
      </p:sp>
      <p:sp>
        <p:nvSpPr>
          <p:cNvPr id="370" name="Shape 370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182195444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74" name="Shape 374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Coastal Plain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690789" y="1499814"/>
            <a:ext cx="5430409" cy="4906609"/>
          </a:xfrm>
          <a:prstGeom prst="rect">
            <a:avLst/>
          </a:prstGeom>
        </p:spPr>
        <p:txBody>
          <a:bodyPr/>
          <a:lstStyle/>
          <a:p>
            <a:pPr marL="290650" indent="-290650" defTabSz="381998">
              <a:spcBef>
                <a:spcPts val="2742"/>
              </a:spcBef>
              <a:defRPr sz="316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000" dirty="0"/>
              <a:t>The Inner Coastal Plain is known for its fertile soil for agriculture. </a:t>
            </a:r>
          </a:p>
          <a:p>
            <a:pPr marL="581301" lvl="1" indent="-290650" defTabSz="381998">
              <a:spcBef>
                <a:spcPts val="2742"/>
              </a:spcBef>
              <a:defRPr sz="316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000" dirty="0"/>
              <a:t>Its major crops include peanuts, peaches, Vidalia onions and pecans. </a:t>
            </a:r>
          </a:p>
          <a:p>
            <a:pPr marL="290650" indent="-290650" defTabSz="381998">
              <a:spcBef>
                <a:spcPts val="2742"/>
              </a:spcBef>
              <a:defRPr sz="316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000" dirty="0"/>
              <a:t>The Outer Coastal Plain has sandy soil and focuses more on the timber industry and tourism of coastal towns. </a:t>
            </a:r>
          </a:p>
          <a:p>
            <a:pPr marL="290650" indent="-290650" defTabSz="381998">
              <a:spcBef>
                <a:spcPts val="2742"/>
              </a:spcBef>
              <a:defRPr sz="3162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sz="2000" dirty="0"/>
              <a:t>The paper industry, commercial fishing, and international shipping from Savannah and Brunswick are also huge parts of this region’s economy. </a:t>
            </a:r>
          </a:p>
        </p:txBody>
      </p:sp>
      <p:pic>
        <p:nvPicPr>
          <p:cNvPr id="377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9747" y="1361108"/>
            <a:ext cx="3100162" cy="20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86196" y="4272744"/>
            <a:ext cx="1762069" cy="1738678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41448104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3" name="Shape 383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700"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Coastal Plain</a:t>
            </a:r>
          </a:p>
        </p:txBody>
      </p:sp>
      <p:sp>
        <p:nvSpPr>
          <p:cNvPr id="385" name="Shape 385"/>
          <p:cNvSpPr>
            <a:spLocks noGrp="1"/>
          </p:cNvSpPr>
          <p:nvPr>
            <p:ph type="body" sz="half" idx="1"/>
          </p:nvPr>
        </p:nvSpPr>
        <p:spPr>
          <a:xfrm>
            <a:off x="3273734" y="1512124"/>
            <a:ext cx="5148037" cy="4603848"/>
          </a:xfrm>
          <a:prstGeom prst="rect">
            <a:avLst/>
          </a:prstGeom>
        </p:spPr>
        <p:txBody>
          <a:bodyPr/>
          <a:lstStyle/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The Coastal Plain is the largest of all regions. </a:t>
            </a:r>
          </a:p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Most of Georgia’s agriculture comes from this region. </a:t>
            </a:r>
          </a:p>
          <a:p>
            <a:pPr>
              <a:defRPr sz="34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Ports like Savannah and Brunswick connect Georgia to the global economy. </a:t>
            </a:r>
          </a:p>
        </p:txBody>
      </p:sp>
      <p:pic>
        <p:nvPicPr>
          <p:cNvPr id="386" name="pasted-image.png"/>
          <p:cNvPicPr>
            <a:picLocks noChangeAspect="1"/>
          </p:cNvPicPr>
          <p:nvPr/>
        </p:nvPicPr>
        <p:blipFill>
          <a:blip r:embed="rId4">
            <a:extLst/>
          </a:blip>
          <a:srcRect l="19631" r="20640"/>
          <a:stretch>
            <a:fillRect/>
          </a:stretch>
        </p:blipFill>
        <p:spPr>
          <a:xfrm>
            <a:off x="817031" y="1538589"/>
            <a:ext cx="2117396" cy="2658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6671" y="4639391"/>
            <a:ext cx="2518173" cy="159841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175028095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Section 2: Georgia’s Climate and Weather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How do weather and climate affect the people of Georgia?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How has climate impacted </a:t>
            </a:r>
            <a:r>
              <a:rPr lang="en-US" smtClean="0"/>
              <a:t>Georgia’s development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23538-909F-4FA1-97BA-A92D3A1C23E5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Section 2: Georgia’s Climate and Weather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85344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weather</a:t>
            </a:r>
            <a:r>
              <a:rPr lang="en-US" dirty="0" smtClean="0"/>
              <a:t>: The day-to-day conditions in the atmosphere.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climate</a:t>
            </a:r>
            <a:r>
              <a:rPr lang="en-US" dirty="0" smtClean="0"/>
              <a:t>: The average weather and patterns of weather over a long period of time.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Climate affects the types of crops and industries in an area as well as peoples choice of clothing and housing.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temperate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climate</a:t>
            </a:r>
            <a:r>
              <a:rPr lang="en-US" dirty="0" smtClean="0">
                <a:solidFill>
                  <a:srgbClr val="C00000"/>
                </a:solidFill>
              </a:rPr>
              <a:t>: There are no extremes in climate; cool winters with warm and humid summers.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EBCE-4EF0-4F82-AD27-36BAA2663362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2" name="Shape 162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Location</a:t>
            </a:r>
          </a:p>
        </p:txBody>
      </p:sp>
      <p:pic>
        <p:nvPicPr>
          <p:cNvPr id="164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7211" y="2039093"/>
            <a:ext cx="3416145" cy="3450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3771" y="2122260"/>
            <a:ext cx="3889960" cy="311196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908626" y="1615993"/>
            <a:ext cx="89287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Aleo Regular"/>
                <a:ea typeface="Aleo Regular"/>
                <a:cs typeface="Aleo Regular"/>
                <a:sym typeface="Aleo Regular"/>
              </a:defRPr>
            </a:lvl1pPr>
          </a:lstStyle>
          <a:p>
            <a:r>
              <a:t>Latitude</a:t>
            </a:r>
          </a:p>
        </p:txBody>
      </p:sp>
      <p:sp>
        <p:nvSpPr>
          <p:cNvPr id="167" name="Shape 167"/>
          <p:cNvSpPr/>
          <p:nvPr/>
        </p:nvSpPr>
        <p:spPr>
          <a:xfrm>
            <a:off x="6037214" y="1615993"/>
            <a:ext cx="1085233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Aleo Regular"/>
                <a:ea typeface="Aleo Regular"/>
                <a:cs typeface="Aleo Regular"/>
                <a:sym typeface="Aleo Regular"/>
              </a:defRPr>
            </a:lvl1pPr>
          </a:lstStyle>
          <a:p>
            <a:r>
              <a:t>Longitude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61" y="5522446"/>
            <a:ext cx="7964710" cy="72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000">
                <a:latin typeface="Aleo Regular"/>
                <a:ea typeface="Aleo Regular"/>
                <a:cs typeface="Aleo Regular"/>
                <a:sym typeface="Aleo Regular"/>
              </a:defRPr>
            </a:lvl1pPr>
          </a:lstStyle>
          <a:p>
            <a:r>
              <a:rPr sz="2109"/>
              <a:t>Lines of latitude and longitude divide the earth into four hemispheres: North, South, East and West. </a:t>
            </a:r>
          </a:p>
        </p:txBody>
      </p:sp>
      <p:sp>
        <p:nvSpPr>
          <p:cNvPr id="169" name="Shape 169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785181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25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precipitation</a:t>
            </a:r>
            <a:r>
              <a:rPr lang="en-US" dirty="0" smtClean="0"/>
              <a:t>: rain, snow, sleet, hail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70-80 inches of precipitation per year in the mountains; 40-50 inches in the central Piedmont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Rivers flowing from the mountains supply the state with water for irrigation, drinking, electric power, and transportation.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drought</a:t>
            </a:r>
            <a:r>
              <a:rPr lang="en-US" dirty="0" smtClean="0">
                <a:solidFill>
                  <a:srgbClr val="C00000"/>
                </a:solidFill>
              </a:rPr>
              <a:t>: An extended time with little or no rain.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Georgia is known to have periods of drought as part of its climate.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374FC-7D12-4BDF-B9DE-8EA97FE5B24D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838200"/>
            <a:ext cx="3962400" cy="5791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Tornadoes are funnel shaped clouds with wind speeds 65 to over 200 miles per hour.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Georgia has about 20  tornadoes per year.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Fujita Scale used to rate wind speed and damage by a tornado.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Lightning and hail may accompany storms with tornadoes.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March – May have most tornadoes.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Georgia’s deadliest tornado killed 209 people in 1939 (Gainesville).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Radar is used to warn Georgians of tornadoes today.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0B28C-2A12-4D3F-BFA6-6291D30DDB6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4343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5867400"/>
            <a:ext cx="4038600" cy="762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000" dirty="0" smtClean="0"/>
              <a:t>TOP: 2005 Tornado (Photo by Colin McDermott, National Oceanic and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000" dirty="0" smtClean="0"/>
              <a:t>Atmospheric Administration, public domain).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000" dirty="0" smtClean="0"/>
              <a:t>BOTTOM: Tornado damage in Dunwoody, GA. (Photo by Mark Wolfe, Federal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000" dirty="0" smtClean="0"/>
              <a:t>Emergency Management Agency, 3/28/2007, public domain). </a:t>
            </a:r>
            <a:endParaRPr lang="en-US" sz="1000" dirty="0"/>
          </a:p>
        </p:txBody>
      </p:sp>
      <p:pic>
        <p:nvPicPr>
          <p:cNvPr id="11" name="Content Placeholder 8" descr="tornado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52800"/>
            <a:ext cx="389413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209925" cy="272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419600" cy="5715000"/>
          </a:xfrm>
        </p:spPr>
        <p:txBody>
          <a:bodyPr/>
          <a:lstStyle/>
          <a:p>
            <a:r>
              <a:rPr lang="en-US" sz="1800" smtClean="0"/>
              <a:t>Tropical storms and hurricanes often hit Georgia with damage from wind and floods. </a:t>
            </a:r>
          </a:p>
          <a:p>
            <a:r>
              <a:rPr lang="en-US" sz="1800" smtClean="0"/>
              <a:t>Hurricanes are large storms that rotate around a central “eye.” </a:t>
            </a:r>
          </a:p>
          <a:p>
            <a:r>
              <a:rPr lang="en-US" sz="1800" smtClean="0"/>
              <a:t>Storms begin in warm waters of the tropical Atlantic Ocean, Gulf of Mexico, or Caribbean Sea. </a:t>
            </a:r>
          </a:p>
          <a:p>
            <a:r>
              <a:rPr lang="en-US" sz="1800" smtClean="0"/>
              <a:t>Tropical storm: winds of 39-73 mph </a:t>
            </a:r>
          </a:p>
          <a:p>
            <a:r>
              <a:rPr lang="en-US" sz="1800" smtClean="0"/>
              <a:t>Hurricane: winds of 74 or greater </a:t>
            </a:r>
          </a:p>
          <a:p>
            <a:r>
              <a:rPr lang="en-US" sz="1800" smtClean="0"/>
              <a:t>The Saffir-Simpson Hurricane Scale is used to rate hurricanes’ wind speed and damage. </a:t>
            </a:r>
          </a:p>
          <a:p>
            <a:r>
              <a:rPr lang="en-US" sz="1800" smtClean="0"/>
              <a:t>Georgia’s coast has not had a direct hit by a major hurricane in over 100 years. </a:t>
            </a:r>
          </a:p>
          <a:p>
            <a:r>
              <a:rPr lang="en-US" sz="1800" smtClean="0"/>
              <a:t>Georgia’s government has created evacuation routes to help coastal residents leave the region in case of a hurricane.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4862-6AD2-4F7B-AF3C-7338EDED764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44958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Hurricanes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962400"/>
            <a:ext cx="3795713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5181600" y="6324600"/>
            <a:ext cx="3581400" cy="533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>
                <a:latin typeface="+mn-lt"/>
              </a:rPr>
              <a:t>TOP: Hurricanee Katrina 8/28/2005, NASA.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>
                <a:latin typeface="+mn-lt"/>
              </a:rPr>
              <a:t>BOTTOM: Park in Heard County, GA flooded by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200" dirty="0">
                <a:latin typeface="+mn-lt"/>
              </a:rPr>
              <a:t>Hurricane Dennis, FEMA, 2005, public domain photo. </a:t>
            </a:r>
          </a:p>
        </p:txBody>
      </p:sp>
      <p:pic>
        <p:nvPicPr>
          <p:cNvPr id="8" name="Picture 7" descr="Hurricane_Katrina_August_28_2005_N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"/>
            <a:ext cx="2733675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Weather Events</a:t>
            </a:r>
            <a:endParaRPr lang="en-US" dirty="0"/>
          </a:p>
        </p:txBody>
      </p:sp>
      <p:sp>
        <p:nvSpPr>
          <p:cNvPr id="56322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mtClean="0"/>
              <a:t>Hurricanes and tropical storms can cause much damage to the coastline and beaches. </a:t>
            </a:r>
          </a:p>
          <a:p>
            <a:r>
              <a:rPr lang="en-US" smtClean="0"/>
              <a:t>Georgia is known to have minor earthquakes, and on occasion has had effects from earthquakes in nearby areas (example: Charleston 1886).</a:t>
            </a:r>
          </a:p>
          <a:p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CD126-FD8F-483E-BE44-973E85C34328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Development and Climate***</a:t>
            </a:r>
            <a:endParaRPr lang="en-US" dirty="0"/>
          </a:p>
        </p:txBody>
      </p:sp>
      <p:sp>
        <p:nvSpPr>
          <p:cNvPr id="58370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486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Georgia’s climate is good for deer; deer hides were an early Georgia industry.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climate is good for farming which has always been important to the state’s economy.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Mild winters encouraged tourists from the north.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invention of air conditioning has helped make the state more inviting and the population continues to grow.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48F29-200A-46D2-B9D9-40B66F453070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Section 3: Georgia’s Physical Features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Essential Question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How do physical features affect the lives of Georgians?</a:t>
            </a:r>
          </a:p>
          <a:p>
            <a:pPr lvl="1"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14443-530B-4EA8-81F7-365EC4DF4F5C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Section 3: Georgia’s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Normally, Georgia gets plenty of rainfall to fill streams, rivers, and lakes.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Water is used for drinking, recreation, industry, transportation, and irrigation.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The barrier islands on the Atlantic Ocean </a:t>
            </a:r>
            <a:r>
              <a:rPr lang="en-US" smtClean="0">
                <a:solidFill>
                  <a:srgbClr val="C00000"/>
                </a:solidFill>
              </a:rPr>
              <a:t>help protect the </a:t>
            </a:r>
            <a:r>
              <a:rPr lang="en-US" dirty="0" smtClean="0">
                <a:solidFill>
                  <a:srgbClr val="C00000"/>
                </a:solidFill>
              </a:rPr>
              <a:t>coast from erosion by wind and waves.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Georgia has many swamps and marshes – the largest is the Okefenokee.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Wetlands are important as an animal habitat, for purifying surface water, and to help prevent flooding.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0ECF0-9B90-4D1A-92EB-789C3AE4CA1E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Content Placeholder 12" descr="georgia rivers 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556" r="33804" b="7777"/>
          <a:stretch>
            <a:fillRect/>
          </a:stretch>
        </p:blipFill>
        <p:spPr>
          <a:xfrm>
            <a:off x="4800600" y="0"/>
            <a:ext cx="4343400" cy="688181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343400" cy="5791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Major rivers are Etowah, Coosa, Chattahoochee, Flint, Chattooga, Savannah, Oconee, Ocmulgee, and Altamaha.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Etowah-Coosa system flows into Alabama; scientists are trying to </a:t>
            </a:r>
            <a:r>
              <a:rPr lang="en-US" smtClean="0"/>
              <a:t>find ways </a:t>
            </a:r>
            <a:r>
              <a:rPr lang="en-US" dirty="0" smtClean="0"/>
              <a:t>to protect its wildlife.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>
                <a:hlinkClick r:id="rId4"/>
              </a:rPr>
              <a:t>Chattahoochee River</a:t>
            </a:r>
            <a:r>
              <a:rPr lang="en-US" dirty="0" smtClean="0"/>
              <a:t> system flows from the Blue Ridge Mountains, through Atlanta, to Columbus, along the Georgia-Alabama border, into northern Florida and the Gulf of Mexico.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This river supplies water for much of metro Atlanta and people in Alabama and Florida. The people in these states have argued over the fairest way to use this river.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C183-1A2D-4612-981E-D93D6239339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4267200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Rivers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172200" y="2286000"/>
            <a:ext cx="19050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867400" y="38100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4191000" cy="6019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Flint River begins south of Atlanta and flows 200 miles to Lakes Blackshear and </a:t>
            </a:r>
            <a:r>
              <a:rPr lang="en-US" dirty="0" err="1" smtClean="0"/>
              <a:t>Chehaw</a:t>
            </a:r>
            <a:r>
              <a:rPr lang="en-US" dirty="0" smtClean="0"/>
              <a:t>, into Albany, then to the Chattahoochee River.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Chattooga, Tallulah, and Tugaloo Rivers in the northeastern part of Georgia flow into Lake Hartwell and then south into the Savannah River.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Savannah River</a:t>
            </a:r>
            <a:r>
              <a:rPr lang="en-US" dirty="0" smtClean="0"/>
              <a:t> forms the boundary between Georgia and South Carolina. This river, and the port at the city of Savannah, are important for transporting goods into and out of Georgia.   </a:t>
            </a:r>
            <a:endParaRPr lang="en-US" dirty="0"/>
          </a:p>
        </p:txBody>
      </p:sp>
      <p:pic>
        <p:nvPicPr>
          <p:cNvPr id="68610" name="Content Placeholder 8" descr="georgia rivers map sm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8091" t="9091"/>
          <a:stretch>
            <a:fillRect/>
          </a:stretch>
        </p:blipFill>
        <p:spPr>
          <a:xfrm>
            <a:off x="4657725" y="0"/>
            <a:ext cx="4486275" cy="6858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01DCD-02B3-42B8-BB27-1D4EDB3DA26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Rivers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1200" y="19812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1200" y="3276600"/>
            <a:ext cx="2438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Islands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44563"/>
            <a:ext cx="8153400" cy="57912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Georgia’s coast is protected from the open ocean by barrier islands – Tybee and Little Tybee, </a:t>
            </a:r>
            <a:r>
              <a:rPr lang="en-US" dirty="0" err="1" smtClean="0"/>
              <a:t>Wassaw</a:t>
            </a:r>
            <a:r>
              <a:rPr lang="en-US" dirty="0" smtClean="0"/>
              <a:t>, </a:t>
            </a:r>
            <a:r>
              <a:rPr lang="en-US" dirty="0" err="1" smtClean="0"/>
              <a:t>Ossabaw</a:t>
            </a:r>
            <a:r>
              <a:rPr lang="en-US" dirty="0" smtClean="0"/>
              <a:t>, St. </a:t>
            </a:r>
            <a:r>
              <a:rPr lang="en-US" dirty="0" err="1" smtClean="0"/>
              <a:t>Catherines</a:t>
            </a:r>
            <a:r>
              <a:rPr lang="en-US" dirty="0" smtClean="0"/>
              <a:t>, Blackbeard, </a:t>
            </a:r>
            <a:r>
              <a:rPr lang="en-US" dirty="0" err="1" smtClean="0"/>
              <a:t>Sapelo</a:t>
            </a:r>
            <a:r>
              <a:rPr lang="en-US" dirty="0" smtClean="0"/>
              <a:t>, Wolf, Little St. Simons, St. Simons, Jekyll, Little Cumberland, Cumberland.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western side of the islands is </a:t>
            </a:r>
            <a:r>
              <a:rPr lang="en-US" dirty="0" smtClean="0">
                <a:hlinkClick r:id="rId3"/>
              </a:rPr>
              <a:t>marshlands</a:t>
            </a:r>
            <a:r>
              <a:rPr lang="en-US" dirty="0" smtClean="0"/>
              <a:t>; the eastern side has sandy </a:t>
            </a:r>
            <a:r>
              <a:rPr lang="en-US" dirty="0" smtClean="0">
                <a:hlinkClick r:id="rId4"/>
              </a:rPr>
              <a:t>beaches</a:t>
            </a:r>
            <a:r>
              <a:rPr lang="en-US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Along the beaches are sand dunes and beyond them </a:t>
            </a:r>
            <a:r>
              <a:rPr lang="en-US" dirty="0" smtClean="0">
                <a:hlinkClick r:id="rId5"/>
              </a:rPr>
              <a:t>coastal forests</a:t>
            </a:r>
            <a:r>
              <a:rPr lang="en-US" dirty="0" smtClean="0"/>
              <a:t> of pine and </a:t>
            </a:r>
            <a:r>
              <a:rPr lang="en-US" dirty="0" smtClean="0">
                <a:hlinkClick r:id="rId6"/>
              </a:rPr>
              <a:t>live oaks</a:t>
            </a:r>
            <a:r>
              <a:rPr lang="en-US" dirty="0" smtClean="0"/>
              <a:t> draped with Spanish moss.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help larger boats, the Intracoastal Waterway was created (1930s) to keep a clear passage with deeper waters between the islands and the mainland.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Wind and waves continually reshape the barrier islands.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Islands have abundant wildlife and are an important part of the ecology of sea life (e.g. loggerhead sea turtles, shrimp, crabs, right whales, etc.).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warm climate and beautiful location have attracted some of America’s wealthiest families to build homes (e.g. </a:t>
            </a:r>
            <a:r>
              <a:rPr lang="en-US" dirty="0" err="1" smtClean="0"/>
              <a:t>Sapelo</a:t>
            </a:r>
            <a:r>
              <a:rPr lang="en-US" dirty="0" smtClean="0"/>
              <a:t> Island, Cumberland Island, Jekyll Island).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climate and location have encouraged fishing, recreation, and tourist industries.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E9B71-2191-4C6A-9738-C2465111DCE4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3" name="Shape 173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Location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669727" y="144047"/>
            <a:ext cx="7804547" cy="4420196"/>
          </a:xfrm>
          <a:prstGeom prst="rect">
            <a:avLst/>
          </a:prstGeom>
        </p:spPr>
        <p:txBody>
          <a:bodyPr/>
          <a:lstStyle/>
          <a:p>
            <a:pPr marL="312528" indent="-312528">
              <a:defRPr sz="3000">
                <a:latin typeface="Aleo Regular"/>
                <a:ea typeface="Aleo Regular"/>
                <a:cs typeface="Aleo Regular"/>
                <a:sym typeface="Aleo Regular"/>
              </a:defRPr>
            </a:pPr>
            <a:endParaRPr lang="en-US" dirty="0" smtClean="0"/>
          </a:p>
          <a:p>
            <a:pPr marL="312528" indent="-312528">
              <a:defRPr sz="3000">
                <a:latin typeface="Aleo Regular"/>
                <a:ea typeface="Aleo Regular"/>
                <a:cs typeface="Aleo Regular"/>
                <a:sym typeface="Aleo Regular"/>
              </a:defRPr>
            </a:pPr>
            <a:endParaRPr lang="en-US" dirty="0"/>
          </a:p>
          <a:p>
            <a:pPr marL="312528" indent="-312528">
              <a:defRPr sz="30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dirty="0" smtClean="0"/>
              <a:t>In </a:t>
            </a:r>
            <a:r>
              <a:rPr dirty="0"/>
              <a:t>what hemisphere is Georgia located?</a:t>
            </a:r>
          </a:p>
          <a:p>
            <a:pPr marL="312528" indent="-312528">
              <a:defRPr sz="3000"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rPr dirty="0"/>
              <a:t>On what continent is Georgia located?</a:t>
            </a:r>
          </a:p>
        </p:txBody>
      </p:sp>
      <p:pic>
        <p:nvPicPr>
          <p:cNvPr id="176" name="image1.gif" descr="http://media.web.britannica.com/eb-media/65/89965-004-105FBFAB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5184" y="2466198"/>
            <a:ext cx="6153629" cy="367134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1434187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B7BCE01-1623-4428-A9C1-451748C489F5@bells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5133"/>
            <a:ext cx="4985031" cy="554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2743200" cy="2316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32766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Georgia’s Barrier Islands</a:t>
            </a:r>
            <a:endParaRPr lang="en-US" sz="44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17E7C-9056-46E1-8C45-F8AE0BE01066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648200" cy="5287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Georgia has over 450 swamps (low, spongy lands covered with water).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Most are located in the Coastal Plain, but a few are in the Piedmont region.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Okefenokee Swamp</a:t>
            </a:r>
            <a:r>
              <a:rPr lang="en-US" dirty="0" smtClean="0"/>
              <a:t> is the largest swamp. It is located in southeast Georgia. The peat soil is soft and spongy – Native Americans called it “land of the trembling earth.”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Swamps are home to many types of birds, fish, and reptiles (e.g. alligators, bears, frogs, storks, cranes, otters, beavers, etc.).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Content Placeholder 8" descr="swamp_sm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05400" y="3657600"/>
            <a:ext cx="3808413" cy="2514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4FAFF-7A73-471B-BBE7-162B220BBAA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Swamps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1600" y="6172200"/>
            <a:ext cx="3657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Okefenokee Swamp, photos by the U.S. Fish and Wildlife Service. </a:t>
            </a:r>
          </a:p>
        </p:txBody>
      </p:sp>
      <p:pic>
        <p:nvPicPr>
          <p:cNvPr id="5122" name="Picture 2" descr="http://www.fws.gov/okefenokee/Images/A%20Pair%20of%20Alligators%20in%20Love%20credit%20Blaine%20Eckber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914400"/>
            <a:ext cx="18859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OkefenokeeNWR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066800"/>
            <a:ext cx="15240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533400" y="63246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3" action="ppaction://hlinksldjump"/>
              </a:rPr>
              <a:t>Return to Main Menu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4C2CC-E90A-4839-B99C-30F11C936611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186640"/>
            <a:ext cx="8229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in the World is Georgia?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4"/>
          <p:cNvSpPr>
            <a:spLocks noGrp="1"/>
          </p:cNvSpPr>
          <p:nvPr>
            <p:ph sz="half" idx="2"/>
          </p:nvPr>
        </p:nvSpPr>
        <p:spPr>
          <a:xfrm>
            <a:off x="76200" y="914400"/>
            <a:ext cx="3657600" cy="5943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Georgia is: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in the Western hemisphere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This means we are west of the Prime Meridian (longitude)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in the Northern hemisphere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This means we are north of the Equator (latitude)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in North America (continent)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In the United States (nation)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AAAAF-8EDA-4397-8F66-0866C11C7FB8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Content Placeholder 9" descr="eastern hemispher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14785" y="826402"/>
            <a:ext cx="2690815" cy="287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northern hemisph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765752"/>
            <a:ext cx="2594030" cy="259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81" name="Shape 181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Location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669727" y="-385305"/>
            <a:ext cx="7804547" cy="4420196"/>
          </a:xfrm>
          <a:prstGeom prst="rect">
            <a:avLst/>
          </a:prstGeom>
        </p:spPr>
        <p:txBody>
          <a:bodyPr/>
          <a:lstStyle>
            <a:lvl1pPr marL="444500" indent="-444500">
              <a:defRPr sz="3000">
                <a:latin typeface="Aleo Regular"/>
                <a:ea typeface="Aleo Regular"/>
                <a:cs typeface="Aleo Regular"/>
                <a:sym typeface="Aleo Regular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dirty="0" smtClean="0"/>
              <a:t>In </a:t>
            </a:r>
            <a:r>
              <a:rPr dirty="0"/>
              <a:t>what region of the United States is Georgia located?</a:t>
            </a:r>
          </a:p>
        </p:txBody>
      </p:sp>
      <p:pic>
        <p:nvPicPr>
          <p:cNvPr id="184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5783" y="2246695"/>
            <a:ext cx="6492434" cy="401719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210731998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KHD_RedBlueMustard_CrossHatch.jpg"/>
          <p:cNvPicPr>
            <a:picLocks noChangeAspect="1"/>
          </p:cNvPicPr>
          <p:nvPr/>
        </p:nvPicPr>
        <p:blipFill>
          <a:blip r:embed="rId2">
            <a:extLst/>
          </a:blip>
          <a:srcRect l="7308" t="16431" b="12312"/>
          <a:stretch>
            <a:fillRect/>
          </a:stretch>
        </p:blipFill>
        <p:spPr>
          <a:xfrm>
            <a:off x="-23086" y="-61698"/>
            <a:ext cx="9190171" cy="706502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341715" y="298246"/>
            <a:ext cx="8460570" cy="62615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89" name="Shape 189"/>
          <p:cNvSpPr/>
          <p:nvPr/>
        </p:nvSpPr>
        <p:spPr>
          <a:xfrm>
            <a:off x="531836" y="436952"/>
            <a:ext cx="8080330" cy="598409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WScratchedfont"/>
                <a:ea typeface="PWScratchedfont"/>
                <a:cs typeface="PWScratchedfont"/>
                <a:sym typeface="PWScratchedfont"/>
              </a:defRPr>
            </a:lvl1pPr>
          </a:lstStyle>
          <a:p>
            <a:r>
              <a:t>Region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755900" y="1744413"/>
            <a:ext cx="7804548" cy="442019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A region is an area of earth that is alike in ways that set it apart from other areas. </a:t>
            </a:r>
          </a:p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A region does NOT have set boundaries. </a:t>
            </a:r>
          </a:p>
          <a:p>
            <a:pPr>
              <a:defRPr>
                <a:latin typeface="Aleo Regular"/>
                <a:ea typeface="Aleo Regular"/>
                <a:cs typeface="Aleo Regular"/>
                <a:sym typeface="Aleo Regular"/>
              </a:defRPr>
            </a:pPr>
            <a:r>
              <a:t>Within the state of Georgia, there are five geographical regions</a:t>
            </a:r>
          </a:p>
        </p:txBody>
      </p:sp>
      <p:sp>
        <p:nvSpPr>
          <p:cNvPr id="192" name="Shape 192"/>
          <p:cNvSpPr/>
          <p:nvPr/>
        </p:nvSpPr>
        <p:spPr>
          <a:xfrm>
            <a:off x="-39466" y="6566297"/>
            <a:ext cx="1287212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latin typeface="Happy Monkey"/>
                <a:ea typeface="Happy Monkey"/>
                <a:cs typeface="Happy Monkey"/>
                <a:sym typeface="Happy Monkey"/>
              </a:defRPr>
            </a:lvl1pPr>
          </a:lstStyle>
          <a:p>
            <a:r>
              <a:rPr sz="984"/>
              <a:t>©NuttallSocialStudies</a:t>
            </a:r>
          </a:p>
        </p:txBody>
      </p:sp>
    </p:spTree>
    <p:extLst>
      <p:ext uri="{BB962C8B-B14F-4D97-AF65-F5344CB8AC3E}">
        <p14:creationId xmlns:p14="http://schemas.microsoft.com/office/powerpoint/2010/main" val="3919646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828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in the World is Georgia?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sz="half" idx="2"/>
          </p:nvPr>
        </p:nvSpPr>
        <p:spPr>
          <a:xfrm>
            <a:off x="76200" y="762000"/>
            <a:ext cx="3581400" cy="6096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Within the United States, Georgia is: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In several regions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southeast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East </a:t>
            </a:r>
            <a:r>
              <a:rPr lang="en-US" sz="2200" dirty="0">
                <a:solidFill>
                  <a:schemeClr val="bg1"/>
                </a:solidFill>
              </a:rPr>
              <a:t>coast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East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South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</a:rPr>
              <a:t>Temperate climate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bounded by:</a:t>
            </a:r>
          </a:p>
          <a:p>
            <a:pPr lvl="2"/>
            <a:r>
              <a:rPr lang="en-US" sz="2200" dirty="0">
                <a:solidFill>
                  <a:schemeClr val="bg1"/>
                </a:solidFill>
              </a:rPr>
              <a:t>Tennessee, North Carolina, South Carolina, Florida, Alabama, Atlantic Ocean</a:t>
            </a:r>
          </a:p>
          <a:p>
            <a:pPr lvl="2"/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C:\Documents and Settings\Emmett\Local Settings\Temporary Internet Files\Content.IE5\UL3RCCI5\MC900189268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63220" y="990600"/>
            <a:ext cx="4833105" cy="3031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BC5AE-8ACC-46F2-A3B6-4A3D85C3EB3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in the World is Georgia?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sz="half" idx="2"/>
          </p:nvPr>
        </p:nvSpPr>
        <p:spPr>
          <a:xfrm>
            <a:off x="76200" y="1371600"/>
            <a:ext cx="43434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Three Main rivers make up parts of Georgia’s borders with other states:</a:t>
            </a: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Savannah River (SC)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Chattahoochee River (AL)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St. Mary’s River (FL)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Georgia is bounded by: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Tennessee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North Carolina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South Carolina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Florida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Alabama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Atlantic </a:t>
            </a:r>
            <a:r>
              <a:rPr lang="en-US" sz="2000" dirty="0">
                <a:solidFill>
                  <a:schemeClr val="bg1"/>
                </a:solidFill>
              </a:rPr>
              <a:t>Ocean</a:t>
            </a:r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14500-36CF-4E5D-B2DF-AB9DD1919A04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752600"/>
            <a:ext cx="411739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2659</Words>
  <Application>Microsoft Office PowerPoint</Application>
  <PresentationFormat>On-screen Show (4:3)</PresentationFormat>
  <Paragraphs>285</Paragraphs>
  <Slides>42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Aleo Regular</vt:lpstr>
      <vt:lpstr>Arial</vt:lpstr>
      <vt:lpstr>Calibri</vt:lpstr>
      <vt:lpstr>Happy Monkey</vt:lpstr>
      <vt:lpstr>PWScratchedfont</vt:lpstr>
      <vt:lpstr>Wingdings</vt:lpstr>
      <vt:lpstr>Office Theme</vt:lpstr>
      <vt:lpstr>PowerPoint Presentation</vt:lpstr>
      <vt:lpstr>Location</vt:lpstr>
      <vt:lpstr>Location</vt:lpstr>
      <vt:lpstr>Location</vt:lpstr>
      <vt:lpstr>Where in the World is Georgia? </vt:lpstr>
      <vt:lpstr>Location</vt:lpstr>
      <vt:lpstr>Region</vt:lpstr>
      <vt:lpstr>Where in the World is Georgia? </vt:lpstr>
      <vt:lpstr>Where in the World is Georgia? </vt:lpstr>
      <vt:lpstr>Section 1: Georgia’s Geographic Regions</vt:lpstr>
      <vt:lpstr>Georgia’s Geographic Regions </vt:lpstr>
      <vt:lpstr>Appalachian Plateau Region</vt:lpstr>
      <vt:lpstr>Appalachian Plateau</vt:lpstr>
      <vt:lpstr>Appalachian Plateau</vt:lpstr>
      <vt:lpstr>Ridge And Valley</vt:lpstr>
      <vt:lpstr>Ridge and Valley Region</vt:lpstr>
      <vt:lpstr>Ridge and Valley</vt:lpstr>
      <vt:lpstr>Blue Ridge Mountains Region</vt:lpstr>
      <vt:lpstr>Blue Ridge</vt:lpstr>
      <vt:lpstr>Blue Ridge</vt:lpstr>
      <vt:lpstr>Piedmont Region</vt:lpstr>
      <vt:lpstr>Piedmont</vt:lpstr>
      <vt:lpstr>Piedmont</vt:lpstr>
      <vt:lpstr>Coastal Plain Region</vt:lpstr>
      <vt:lpstr>Coastal Plain</vt:lpstr>
      <vt:lpstr>Coastal Plain</vt:lpstr>
      <vt:lpstr>Coastal Plain</vt:lpstr>
      <vt:lpstr>Section 2: Georgia’s Climate and Weather</vt:lpstr>
      <vt:lpstr>Section 2: Georgia’s Climate and Weather</vt:lpstr>
      <vt:lpstr>Precipitation</vt:lpstr>
      <vt:lpstr>Tornadoes</vt:lpstr>
      <vt:lpstr>Hurricanes</vt:lpstr>
      <vt:lpstr>Other Weather Events</vt:lpstr>
      <vt:lpstr>Development and Climate***</vt:lpstr>
      <vt:lpstr>Section 3: Georgia’s Physical Features</vt:lpstr>
      <vt:lpstr>Section 3: Georgia’s Physical Features</vt:lpstr>
      <vt:lpstr>Rivers</vt:lpstr>
      <vt:lpstr>Rivers</vt:lpstr>
      <vt:lpstr>Islands</vt:lpstr>
      <vt:lpstr> </vt:lpstr>
      <vt:lpstr>Swamps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Georgia: Its Heritage and Its Promises</dc:title>
  <dc:subject>©2010 Clairmont Press</dc:subject>
  <dc:creator>Emmett Mullins, Ed.D.</dc:creator>
  <cp:lastModifiedBy>Dorsey, David</cp:lastModifiedBy>
  <cp:revision>233</cp:revision>
  <dcterms:created xsi:type="dcterms:W3CDTF">2010-06-02T19:20:05Z</dcterms:created>
  <dcterms:modified xsi:type="dcterms:W3CDTF">2018-08-06T15:55:30Z</dcterms:modified>
</cp:coreProperties>
</file>